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5" r:id="rId8"/>
    <p:sldId id="262" r:id="rId9"/>
    <p:sldId id="276" r:id="rId10"/>
    <p:sldId id="263" r:id="rId11"/>
    <p:sldId id="264" r:id="rId12"/>
    <p:sldId id="277" r:id="rId13"/>
    <p:sldId id="266" r:id="rId14"/>
    <p:sldId id="265" r:id="rId15"/>
    <p:sldId id="267" r:id="rId16"/>
    <p:sldId id="278" r:id="rId17"/>
    <p:sldId id="269" r:id="rId18"/>
    <p:sldId id="268" r:id="rId19"/>
    <p:sldId id="270" r:id="rId20"/>
    <p:sldId id="272" r:id="rId21"/>
    <p:sldId id="271" r:id="rId22"/>
    <p:sldId id="273" r:id="rId23"/>
    <p:sldId id="27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3D741-0714-4FEB-A5C8-517E92BAC998}" type="datetimeFigureOut">
              <a:rPr lang="ru-RU" smtClean="0"/>
              <a:pPr/>
              <a:t>07.04.2010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D4FD-90C9-485C-95F0-8C57ECB8C5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3D741-0714-4FEB-A5C8-517E92BAC998}" type="datetimeFigureOut">
              <a:rPr lang="ru-RU" smtClean="0"/>
              <a:pPr/>
              <a:t>07.04.2010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D4FD-90C9-485C-95F0-8C57ECB8C5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3D741-0714-4FEB-A5C8-517E92BAC998}" type="datetimeFigureOut">
              <a:rPr lang="ru-RU" smtClean="0"/>
              <a:pPr/>
              <a:t>07.04.2010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D4FD-90C9-485C-95F0-8C57ECB8C5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3D741-0714-4FEB-A5C8-517E92BAC998}" type="datetimeFigureOut">
              <a:rPr lang="ru-RU" smtClean="0"/>
              <a:pPr/>
              <a:t>07.04.2010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D4FD-90C9-485C-95F0-8C57ECB8C5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3D741-0714-4FEB-A5C8-517E92BAC998}" type="datetimeFigureOut">
              <a:rPr lang="ru-RU" smtClean="0"/>
              <a:pPr/>
              <a:t>07.04.2010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9FDD4FD-90C9-485C-95F0-8C57ECB8C5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3D741-0714-4FEB-A5C8-517E92BAC998}" type="datetimeFigureOut">
              <a:rPr lang="ru-RU" smtClean="0"/>
              <a:pPr/>
              <a:t>07.04.2010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D4FD-90C9-485C-95F0-8C57ECB8C5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3D741-0714-4FEB-A5C8-517E92BAC998}" type="datetimeFigureOut">
              <a:rPr lang="ru-RU" smtClean="0"/>
              <a:pPr/>
              <a:t>07.04.2010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D4FD-90C9-485C-95F0-8C57ECB8C5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3D741-0714-4FEB-A5C8-517E92BAC998}" type="datetimeFigureOut">
              <a:rPr lang="ru-RU" smtClean="0"/>
              <a:pPr/>
              <a:t>07.04.2010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D4FD-90C9-485C-95F0-8C57ECB8C5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3D741-0714-4FEB-A5C8-517E92BAC998}" type="datetimeFigureOut">
              <a:rPr lang="ru-RU" smtClean="0"/>
              <a:pPr/>
              <a:t>07.04.2010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D4FD-90C9-485C-95F0-8C57ECB8C5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3D741-0714-4FEB-A5C8-517E92BAC998}" type="datetimeFigureOut">
              <a:rPr lang="ru-RU" smtClean="0"/>
              <a:pPr/>
              <a:t>07.04.2010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D4FD-90C9-485C-95F0-8C57ECB8C5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3D741-0714-4FEB-A5C8-517E92BAC998}" type="datetimeFigureOut">
              <a:rPr lang="ru-RU" smtClean="0"/>
              <a:pPr/>
              <a:t>07.04.2010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D4FD-90C9-485C-95F0-8C57ECB8C5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DE3D741-0714-4FEB-A5C8-517E92BAC998}" type="datetimeFigureOut">
              <a:rPr lang="ru-RU" smtClean="0"/>
              <a:pPr/>
              <a:t>07.04.2010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9FDD4FD-90C9-485C-95F0-8C57ECB8C5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://www.md.spb.ru/image/Spb_dost2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428604"/>
            <a:ext cx="6429420" cy="1041397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Мастер-класс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2071678"/>
            <a:ext cx="8358246" cy="17526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Использование технологии исследовательской деятельности на основе метафорического мышления</a:t>
            </a:r>
            <a:endParaRPr lang="ru-RU" sz="3600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500166" y="4572008"/>
            <a:ext cx="6400800" cy="1752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Отарова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Роза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Залкуфовна</a:t>
            </a:r>
            <a:endParaRPr kumimoji="0" lang="ru-RU" sz="2800" b="0" i="0" u="none" strike="noStrike" kern="1200" cap="none" spc="0" normalizeH="0" noProof="0" dirty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ru-RU" sz="2800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учитель</a:t>
            </a:r>
            <a:r>
              <a:rPr lang="ru-RU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русского языка и литературы МОУ «СОШ №3» с. </a:t>
            </a:r>
            <a:r>
              <a:rPr lang="ru-RU" sz="28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Кёнделен</a:t>
            </a:r>
            <a:r>
              <a:rPr lang="ru-RU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357166"/>
            <a:ext cx="1643074" cy="107157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Кабак</a:t>
            </a:r>
          </a:p>
          <a:p>
            <a:pPr algn="ctr"/>
            <a:r>
              <a:rPr lang="ru-RU" sz="2000" dirty="0" smtClean="0"/>
              <a:t>(порочное, злое начало)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00364" y="428604"/>
            <a:ext cx="1643074" cy="10001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Камень</a:t>
            </a:r>
            <a:endParaRPr lang="ru-RU" sz="3200" b="1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1857356" y="928670"/>
            <a:ext cx="571504" cy="1588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0800000">
            <a:off x="2428860" y="928670"/>
            <a:ext cx="571504" cy="1588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5500694" y="428604"/>
            <a:ext cx="3357586" cy="107157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Каменная церковь с зеленым куполом</a:t>
            </a:r>
            <a:endParaRPr lang="ru-RU" sz="2400" b="1" dirty="0"/>
          </a:p>
        </p:txBody>
      </p:sp>
      <p:cxnSp>
        <p:nvCxnSpPr>
          <p:cNvPr id="21" name="Прямая соединительная линия 20"/>
          <p:cNvCxnSpPr>
            <a:stCxn id="5" idx="3"/>
          </p:cNvCxnSpPr>
          <p:nvPr/>
        </p:nvCxnSpPr>
        <p:spPr>
          <a:xfrm>
            <a:off x="4643438" y="928670"/>
            <a:ext cx="857256" cy="1588"/>
          </a:xfrm>
          <a:prstGeom prst="line">
            <a:avLst/>
          </a:prstGeom>
          <a:ln w="28575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>
          <a:xfrm>
            <a:off x="2857488" y="2285992"/>
            <a:ext cx="2857520" cy="1785950"/>
          </a:xfrm>
          <a:prstGeom prst="ellips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Духовное, христианское начало</a:t>
            </a:r>
            <a:endParaRPr lang="ru-RU" sz="2400" dirty="0"/>
          </a:p>
        </p:txBody>
      </p:sp>
      <p:sp>
        <p:nvSpPr>
          <p:cNvPr id="25" name="Овал 24"/>
          <p:cNvSpPr/>
          <p:nvPr/>
        </p:nvSpPr>
        <p:spPr>
          <a:xfrm>
            <a:off x="4357686" y="4357694"/>
            <a:ext cx="1928826" cy="928694"/>
          </a:xfrm>
          <a:prstGeom prst="ellips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Надежда</a:t>
            </a:r>
            <a:endParaRPr lang="ru-RU" sz="2400" dirty="0"/>
          </a:p>
        </p:txBody>
      </p:sp>
      <p:sp>
        <p:nvSpPr>
          <p:cNvPr id="26" name="Овал 25"/>
          <p:cNvSpPr/>
          <p:nvPr/>
        </p:nvSpPr>
        <p:spPr>
          <a:xfrm>
            <a:off x="6429356" y="3143248"/>
            <a:ext cx="2714644" cy="1785950"/>
          </a:xfrm>
          <a:prstGeom prst="ellips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Стройность, величие</a:t>
            </a:r>
            <a:endParaRPr lang="ru-RU" sz="2400" dirty="0"/>
          </a:p>
        </p:txBody>
      </p:sp>
      <p:cxnSp>
        <p:nvCxnSpPr>
          <p:cNvPr id="11" name="Прямая со стрелкой 10"/>
          <p:cNvCxnSpPr>
            <a:endCxn id="24" idx="7"/>
          </p:cNvCxnSpPr>
          <p:nvPr/>
        </p:nvCxnSpPr>
        <p:spPr>
          <a:xfrm rot="5400000">
            <a:off x="5160687" y="1636023"/>
            <a:ext cx="1047363" cy="775667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4735057" y="2551565"/>
            <a:ext cx="2928959" cy="826179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26" idx="0"/>
          </p:cNvCxnSpPr>
          <p:nvPr/>
        </p:nvCxnSpPr>
        <p:spPr>
          <a:xfrm rot="16200000" flipH="1">
            <a:off x="6806743" y="2163313"/>
            <a:ext cx="1643074" cy="316796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9" grpId="0" animBg="1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0" y="274638"/>
            <a:ext cx="4071966" cy="5940444"/>
          </a:xfrm>
        </p:spPr>
        <p:txBody>
          <a:bodyPr>
            <a:normAutofit/>
          </a:bodyPr>
          <a:lstStyle/>
          <a:p>
            <a:r>
              <a:rPr lang="ru-RU" dirty="0" smtClean="0"/>
              <a:t>Чтение Соней притчи о воскрешении Лазаря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15923"/>
            <a:ext cx="4728448" cy="652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5720" y="785794"/>
            <a:ext cx="857256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«Иисус  же, опять скорбя </a:t>
            </a:r>
            <a:r>
              <a:rPr lang="ru-RU" sz="3200" dirty="0" err="1" smtClean="0"/>
              <a:t>внутренно</a:t>
            </a:r>
            <a:r>
              <a:rPr lang="ru-RU" sz="3200" dirty="0" smtClean="0"/>
              <a:t>, проходит ко гробу. То была </a:t>
            </a:r>
            <a:r>
              <a:rPr lang="ru-RU" sz="3200" b="1" i="1" dirty="0" smtClean="0"/>
              <a:t>пещера, </a:t>
            </a:r>
            <a:r>
              <a:rPr lang="ru-RU" sz="3200" dirty="0" smtClean="0"/>
              <a:t>и</a:t>
            </a:r>
            <a:r>
              <a:rPr lang="ru-RU" sz="3200" b="1" i="1" dirty="0" smtClean="0"/>
              <a:t> камень</a:t>
            </a:r>
            <a:r>
              <a:rPr lang="ru-RU" sz="3200" dirty="0" smtClean="0"/>
              <a:t> лежал на ней. Иисус говорит: </a:t>
            </a:r>
            <a:r>
              <a:rPr lang="ru-RU" sz="3200" b="1" dirty="0" smtClean="0"/>
              <a:t>Отнимите камень</a:t>
            </a:r>
            <a:r>
              <a:rPr lang="ru-RU" sz="3200" dirty="0" smtClean="0"/>
              <a:t>…»… Итак, отняли камень от пещеры, где лежал умерший. Иисус же </a:t>
            </a:r>
            <a:r>
              <a:rPr lang="ru-RU" sz="3200" dirty="0" smtClean="0"/>
              <a:t>возвел </a:t>
            </a:r>
            <a:r>
              <a:rPr lang="ru-RU" sz="3200" dirty="0" smtClean="0"/>
              <a:t>очи к небу и сказал: отче, благодарю тебя, что ты услышал меня. Я и знал, что ты всегда услышишь меня; но сказал сие для народа, здесь стоящего, чтобы поверили, что ты послал меня. Сказав сие, воззвал громким голосом: Лазарь! Иди вон. И </a:t>
            </a:r>
            <a:r>
              <a:rPr lang="ru-RU" sz="3200" i="1" dirty="0" smtClean="0"/>
              <a:t>вышел </a:t>
            </a:r>
            <a:r>
              <a:rPr lang="ru-RU" sz="3200" b="1" i="1" dirty="0" smtClean="0"/>
              <a:t>умерший</a:t>
            </a:r>
            <a:r>
              <a:rPr lang="ru-RU" sz="3200" i="1" dirty="0" smtClean="0"/>
              <a:t>…»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357166"/>
            <a:ext cx="1928826" cy="135732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Камень в притче о воскрешении Лазаря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28926" y="428604"/>
            <a:ext cx="2928958" cy="10001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Раскольников</a:t>
            </a:r>
            <a:endParaRPr lang="ru-RU" sz="32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500826" y="214290"/>
            <a:ext cx="2357454" cy="164307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174625"/>
            <a:r>
              <a:rPr lang="ru-RU" sz="2400" b="1" dirty="0" smtClean="0"/>
              <a:t>Камень на Вознесенском проспекте</a:t>
            </a:r>
            <a:endParaRPr lang="ru-RU" sz="2400" b="1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5857884" y="928670"/>
            <a:ext cx="642942" cy="1588"/>
          </a:xfrm>
          <a:prstGeom prst="line">
            <a:avLst/>
          </a:prstGeom>
          <a:ln w="28575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>
          <a:xfrm>
            <a:off x="3143240" y="2357430"/>
            <a:ext cx="3071834" cy="1000132"/>
          </a:xfrm>
          <a:prstGeom prst="ellips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Освобождение от греха</a:t>
            </a:r>
            <a:endParaRPr lang="ru-RU" sz="2400" dirty="0"/>
          </a:p>
        </p:txBody>
      </p:sp>
      <p:sp>
        <p:nvSpPr>
          <p:cNvPr id="25" name="Овал 24"/>
          <p:cNvSpPr/>
          <p:nvPr/>
        </p:nvSpPr>
        <p:spPr>
          <a:xfrm>
            <a:off x="5429256" y="4643446"/>
            <a:ext cx="1928826" cy="928694"/>
          </a:xfrm>
          <a:prstGeom prst="ellips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Тяжесть</a:t>
            </a:r>
            <a:endParaRPr lang="ru-RU" sz="2400" dirty="0"/>
          </a:p>
        </p:txBody>
      </p:sp>
      <p:sp>
        <p:nvSpPr>
          <p:cNvPr id="26" name="Овал 25"/>
          <p:cNvSpPr/>
          <p:nvPr/>
        </p:nvSpPr>
        <p:spPr>
          <a:xfrm>
            <a:off x="7072330" y="4000504"/>
            <a:ext cx="2071670" cy="785818"/>
          </a:xfrm>
          <a:prstGeom prst="ellips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Давление</a:t>
            </a:r>
            <a:endParaRPr lang="ru-RU" sz="2400" dirty="0"/>
          </a:p>
        </p:txBody>
      </p:sp>
      <p:cxnSp>
        <p:nvCxnSpPr>
          <p:cNvPr id="11" name="Прямая со стрелкой 10"/>
          <p:cNvCxnSpPr>
            <a:stCxn id="4" idx="2"/>
            <a:endCxn id="35" idx="0"/>
          </p:cNvCxnSpPr>
          <p:nvPr/>
        </p:nvCxnSpPr>
        <p:spPr>
          <a:xfrm rot="16200000" flipH="1">
            <a:off x="1267992" y="1625190"/>
            <a:ext cx="2071702" cy="2250297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19" idx="2"/>
            <a:endCxn id="25" idx="0"/>
          </p:cNvCxnSpPr>
          <p:nvPr/>
        </p:nvCxnSpPr>
        <p:spPr>
          <a:xfrm rot="5400000">
            <a:off x="5643570" y="2607463"/>
            <a:ext cx="2786082" cy="1285884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19" idx="2"/>
            <a:endCxn id="26" idx="0"/>
          </p:cNvCxnSpPr>
          <p:nvPr/>
        </p:nvCxnSpPr>
        <p:spPr>
          <a:xfrm rot="16200000" flipH="1">
            <a:off x="6822289" y="2714628"/>
            <a:ext cx="2143140" cy="428612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endCxn id="5" idx="1"/>
          </p:cNvCxnSpPr>
          <p:nvPr/>
        </p:nvCxnSpPr>
        <p:spPr>
          <a:xfrm>
            <a:off x="2143108" y="928670"/>
            <a:ext cx="785818" cy="1588"/>
          </a:xfrm>
          <a:prstGeom prst="line">
            <a:avLst/>
          </a:prstGeom>
          <a:ln w="28575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Овал 34"/>
          <p:cNvSpPr/>
          <p:nvPr/>
        </p:nvSpPr>
        <p:spPr>
          <a:xfrm>
            <a:off x="2000232" y="3786190"/>
            <a:ext cx="2857520" cy="928694"/>
          </a:xfrm>
          <a:prstGeom prst="ellips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Воскрешение</a:t>
            </a:r>
            <a:endParaRPr lang="ru-RU" sz="2400" dirty="0"/>
          </a:p>
        </p:txBody>
      </p:sp>
      <p:sp>
        <p:nvSpPr>
          <p:cNvPr id="36" name="Овал 35"/>
          <p:cNvSpPr/>
          <p:nvPr/>
        </p:nvSpPr>
        <p:spPr>
          <a:xfrm>
            <a:off x="0" y="5000636"/>
            <a:ext cx="2857520" cy="928694"/>
          </a:xfrm>
          <a:prstGeom prst="ellips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Возрождение</a:t>
            </a:r>
            <a:endParaRPr lang="ru-RU" sz="2400" dirty="0"/>
          </a:p>
        </p:txBody>
      </p:sp>
      <p:cxnSp>
        <p:nvCxnSpPr>
          <p:cNvPr id="43" name="Прямая со стрелкой 42"/>
          <p:cNvCxnSpPr>
            <a:endCxn id="24" idx="1"/>
          </p:cNvCxnSpPr>
          <p:nvPr/>
        </p:nvCxnSpPr>
        <p:spPr>
          <a:xfrm>
            <a:off x="1785918" y="1714488"/>
            <a:ext cx="1807182" cy="789408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endCxn id="36" idx="0"/>
          </p:cNvCxnSpPr>
          <p:nvPr/>
        </p:nvCxnSpPr>
        <p:spPr>
          <a:xfrm rot="16200000" flipH="1">
            <a:off x="-571520" y="3000356"/>
            <a:ext cx="3286148" cy="714412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9" grpId="0" animBg="1"/>
      <p:bldP spid="24" grpId="0" animBg="1"/>
      <p:bldP spid="25" grpId="0" animBg="1"/>
      <p:bldP spid="26" grpId="0" animBg="1"/>
      <p:bldP spid="35" grpId="0" animBg="1"/>
      <p:bldP spid="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214290"/>
            <a:ext cx="4071966" cy="3357586"/>
          </a:xfrm>
        </p:spPr>
        <p:txBody>
          <a:bodyPr>
            <a:normAutofit/>
          </a:bodyPr>
          <a:lstStyle/>
          <a:p>
            <a:r>
              <a:rPr lang="ru-RU" dirty="0" smtClean="0"/>
              <a:t>Камень в семантике </a:t>
            </a:r>
            <a:br>
              <a:rPr lang="ru-RU" dirty="0" smtClean="0"/>
            </a:br>
            <a:r>
              <a:rPr lang="ru-RU" dirty="0" smtClean="0"/>
              <a:t>собственных имен</a:t>
            </a:r>
            <a:endParaRPr lang="ru-RU" dirty="0"/>
          </a:p>
        </p:txBody>
      </p:sp>
      <p:pic>
        <p:nvPicPr>
          <p:cNvPr id="4" name="Рисунок 3" descr="imgB.jpg"/>
          <p:cNvPicPr>
            <a:picLocks noChangeAspect="1"/>
          </p:cNvPicPr>
          <p:nvPr/>
        </p:nvPicPr>
        <p:blipFill>
          <a:blip r:embed="rId2"/>
          <a:srcRect l="17647" t="9066" r="11765" b="19891"/>
          <a:stretch>
            <a:fillRect/>
          </a:stretch>
        </p:blipFill>
        <p:spPr>
          <a:xfrm>
            <a:off x="428596" y="285728"/>
            <a:ext cx="4372006" cy="60722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4114800" cy="4000528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Порфирий Петрович</a:t>
            </a:r>
            <a:endParaRPr lang="ru-RU" sz="5400" dirty="0"/>
          </a:p>
        </p:txBody>
      </p:sp>
      <p:pic>
        <p:nvPicPr>
          <p:cNvPr id="4" name="Picture 4" descr="9"/>
          <p:cNvPicPr>
            <a:picLocks noChangeAspect="1" noChangeArrowheads="1"/>
          </p:cNvPicPr>
          <p:nvPr/>
        </p:nvPicPr>
        <p:blipFill>
          <a:blip r:embed="rId2"/>
          <a:srcRect l="6320" t="5168" r="5110" b="3109"/>
          <a:stretch>
            <a:fillRect/>
          </a:stretch>
        </p:blipFill>
        <p:spPr bwMode="auto">
          <a:xfrm>
            <a:off x="4643438" y="928670"/>
            <a:ext cx="3714776" cy="5072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/>
              <a:t>«Станьте </a:t>
            </a:r>
            <a:r>
              <a:rPr lang="ru-RU" sz="4400" b="1" i="1" dirty="0" smtClean="0"/>
              <a:t>солнцем</a:t>
            </a:r>
            <a:r>
              <a:rPr lang="ru-RU" sz="4400" dirty="0" smtClean="0"/>
              <a:t>, вас все увидят. </a:t>
            </a:r>
            <a:r>
              <a:rPr lang="ru-RU" sz="4400" b="1" i="1" dirty="0" smtClean="0"/>
              <a:t>Солнцу</a:t>
            </a:r>
            <a:r>
              <a:rPr lang="ru-RU" sz="4400" dirty="0" smtClean="0"/>
              <a:t> прежде всего нужно быть </a:t>
            </a:r>
            <a:r>
              <a:rPr lang="ru-RU" sz="4400" b="1" i="1" dirty="0" smtClean="0"/>
              <a:t>солнцем</a:t>
            </a:r>
            <a:r>
              <a:rPr lang="ru-RU" sz="4400" dirty="0" smtClean="0"/>
              <a:t>»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357166"/>
            <a:ext cx="1643074" cy="107157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Солнце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00364" y="428604"/>
            <a:ext cx="1643074" cy="10001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Камень</a:t>
            </a:r>
            <a:endParaRPr lang="ru-RU" sz="3200" b="1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1857356" y="928670"/>
            <a:ext cx="571504" cy="1588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0800000">
            <a:off x="2428860" y="928670"/>
            <a:ext cx="571504" cy="1588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5500694" y="428604"/>
            <a:ext cx="3357586" cy="107157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Порфирий Петрович</a:t>
            </a:r>
            <a:endParaRPr lang="ru-RU" sz="2800" b="1" dirty="0"/>
          </a:p>
        </p:txBody>
      </p:sp>
      <p:cxnSp>
        <p:nvCxnSpPr>
          <p:cNvPr id="21" name="Прямая соединительная линия 20"/>
          <p:cNvCxnSpPr>
            <a:stCxn id="5" idx="3"/>
          </p:cNvCxnSpPr>
          <p:nvPr/>
        </p:nvCxnSpPr>
        <p:spPr>
          <a:xfrm>
            <a:off x="4643438" y="928670"/>
            <a:ext cx="857256" cy="1588"/>
          </a:xfrm>
          <a:prstGeom prst="line">
            <a:avLst/>
          </a:prstGeom>
          <a:ln w="28575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>
          <a:xfrm>
            <a:off x="0" y="3000372"/>
            <a:ext cx="4143404" cy="1785950"/>
          </a:xfrm>
          <a:prstGeom prst="ellips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Давление, тяжесть, твердость</a:t>
            </a:r>
            <a:endParaRPr lang="ru-RU" sz="2400" dirty="0"/>
          </a:p>
        </p:txBody>
      </p:sp>
      <p:sp>
        <p:nvSpPr>
          <p:cNvPr id="25" name="Овал 24"/>
          <p:cNvSpPr/>
          <p:nvPr/>
        </p:nvSpPr>
        <p:spPr>
          <a:xfrm>
            <a:off x="4357686" y="4357694"/>
            <a:ext cx="1928826" cy="928694"/>
          </a:xfrm>
          <a:prstGeom prst="ellips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Неживое</a:t>
            </a:r>
            <a:endParaRPr lang="ru-RU" sz="2400" dirty="0"/>
          </a:p>
        </p:txBody>
      </p:sp>
      <p:cxnSp>
        <p:nvCxnSpPr>
          <p:cNvPr id="11" name="Прямая со стрелкой 10"/>
          <p:cNvCxnSpPr>
            <a:stCxn id="5" idx="2"/>
            <a:endCxn id="24" idx="7"/>
          </p:cNvCxnSpPr>
          <p:nvPr/>
        </p:nvCxnSpPr>
        <p:spPr>
          <a:xfrm rot="5400000">
            <a:off x="2762668" y="2202685"/>
            <a:ext cx="1833182" cy="285285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5" idx="2"/>
            <a:endCxn id="25" idx="0"/>
          </p:cNvCxnSpPr>
          <p:nvPr/>
        </p:nvCxnSpPr>
        <p:spPr>
          <a:xfrm rot="16200000" flipH="1">
            <a:off x="3107521" y="2143116"/>
            <a:ext cx="2928958" cy="1500198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9" grpId="0" animBg="1"/>
      <p:bldP spid="24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072066" y="928670"/>
            <a:ext cx="3579564" cy="227173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Петр Петрович Лужин</a:t>
            </a:r>
            <a:endParaRPr lang="ru-RU" sz="4000" dirty="0"/>
          </a:p>
        </p:txBody>
      </p:sp>
      <p:pic>
        <p:nvPicPr>
          <p:cNvPr id="6" name="Picture 5" descr="8"/>
          <p:cNvPicPr>
            <a:picLocks noChangeAspect="1" noChangeArrowheads="1"/>
          </p:cNvPicPr>
          <p:nvPr/>
        </p:nvPicPr>
        <p:blipFill>
          <a:blip r:embed="rId2"/>
          <a:srcRect l="7853" t="3129" r="5758" b="2990"/>
          <a:stretch>
            <a:fillRect/>
          </a:stretch>
        </p:blipFill>
        <p:spPr bwMode="auto">
          <a:xfrm>
            <a:off x="500034" y="214290"/>
            <a:ext cx="4643470" cy="6332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Санкт-Петербург</a:t>
            </a:r>
            <a:endParaRPr lang="ru-RU" dirty="0"/>
          </a:p>
        </p:txBody>
      </p:sp>
      <p:pic>
        <p:nvPicPr>
          <p:cNvPr id="4" name="Picture 4" descr="Дос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57158" y="1500173"/>
            <a:ext cx="3429024" cy="5121461"/>
          </a:xfrm>
          <a:prstGeom prst="rect">
            <a:avLst/>
          </a:prstGeom>
          <a:noFill/>
        </p:spPr>
      </p:pic>
      <p:pic>
        <p:nvPicPr>
          <p:cNvPr id="5" name="Picture 5" descr="Дост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58" y="1500174"/>
            <a:ext cx="3780389" cy="5187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14628"/>
            <a:ext cx="8229600" cy="17859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Образ камня в романе Ф.М.Достоевского </a:t>
            </a:r>
            <a:br>
              <a:rPr lang="ru-RU" dirty="0" smtClean="0"/>
            </a:br>
            <a:r>
              <a:rPr lang="ru-RU" dirty="0" smtClean="0"/>
              <a:t>«Преступление и наказание»</a:t>
            </a:r>
            <a:endParaRPr lang="ru-RU" dirty="0"/>
          </a:p>
        </p:txBody>
      </p:sp>
      <p:pic>
        <p:nvPicPr>
          <p:cNvPr id="4" name="Picture 7" descr="зАС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102" y="422265"/>
            <a:ext cx="7829550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357166"/>
            <a:ext cx="1643074" cy="107157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Святость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00364" y="428604"/>
            <a:ext cx="1643074" cy="10001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Камень</a:t>
            </a:r>
            <a:endParaRPr lang="ru-RU" sz="3200" b="1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1857356" y="928670"/>
            <a:ext cx="571504" cy="1588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0800000">
            <a:off x="2428860" y="928670"/>
            <a:ext cx="571504" cy="1588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5500694" y="428604"/>
            <a:ext cx="3357586" cy="107157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Санкт - Петербург</a:t>
            </a:r>
            <a:endParaRPr lang="ru-RU" sz="2800" b="1" dirty="0"/>
          </a:p>
        </p:txBody>
      </p:sp>
      <p:cxnSp>
        <p:nvCxnSpPr>
          <p:cNvPr id="21" name="Прямая соединительная линия 20"/>
          <p:cNvCxnSpPr>
            <a:stCxn id="5" idx="3"/>
          </p:cNvCxnSpPr>
          <p:nvPr/>
        </p:nvCxnSpPr>
        <p:spPr>
          <a:xfrm>
            <a:off x="4643438" y="928670"/>
            <a:ext cx="857256" cy="1588"/>
          </a:xfrm>
          <a:prstGeom prst="line">
            <a:avLst/>
          </a:prstGeom>
          <a:ln w="28575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>
          <a:xfrm>
            <a:off x="785786" y="3929066"/>
            <a:ext cx="2500298" cy="1000132"/>
          </a:xfrm>
          <a:prstGeom prst="ellips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Кошмар</a:t>
            </a:r>
            <a:endParaRPr lang="ru-RU" sz="3200" dirty="0"/>
          </a:p>
        </p:txBody>
      </p:sp>
      <p:sp>
        <p:nvSpPr>
          <p:cNvPr id="25" name="Овал 24"/>
          <p:cNvSpPr/>
          <p:nvPr/>
        </p:nvSpPr>
        <p:spPr>
          <a:xfrm>
            <a:off x="5715008" y="2714620"/>
            <a:ext cx="2928958" cy="928694"/>
          </a:xfrm>
          <a:prstGeom prst="ellips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Преступление</a:t>
            </a:r>
            <a:endParaRPr lang="ru-RU" sz="2400" dirty="0"/>
          </a:p>
        </p:txBody>
      </p:sp>
      <p:cxnSp>
        <p:nvCxnSpPr>
          <p:cNvPr id="11" name="Прямая со стрелкой 10"/>
          <p:cNvCxnSpPr>
            <a:stCxn id="5" idx="2"/>
            <a:endCxn id="24" idx="7"/>
          </p:cNvCxnSpPr>
          <p:nvPr/>
        </p:nvCxnSpPr>
        <p:spPr>
          <a:xfrm rot="5400000">
            <a:off x="2047515" y="2301146"/>
            <a:ext cx="2646796" cy="901977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5" idx="2"/>
            <a:endCxn id="25" idx="0"/>
          </p:cNvCxnSpPr>
          <p:nvPr/>
        </p:nvCxnSpPr>
        <p:spPr>
          <a:xfrm rot="16200000" flipH="1">
            <a:off x="4857752" y="392885"/>
            <a:ext cx="1285884" cy="3357586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>
            <a:off x="3357554" y="3571876"/>
            <a:ext cx="2928958" cy="928694"/>
          </a:xfrm>
          <a:prstGeom prst="ellips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Духота</a:t>
            </a:r>
            <a:endParaRPr lang="ru-RU" sz="2400" dirty="0"/>
          </a:p>
        </p:txBody>
      </p:sp>
      <p:cxnSp>
        <p:nvCxnSpPr>
          <p:cNvPr id="27" name="Прямая со стрелкой 26"/>
          <p:cNvCxnSpPr>
            <a:stCxn id="5" idx="2"/>
            <a:endCxn id="26" idx="0"/>
          </p:cNvCxnSpPr>
          <p:nvPr/>
        </p:nvCxnSpPr>
        <p:spPr>
          <a:xfrm rot="16200000" flipH="1">
            <a:off x="3250397" y="2000240"/>
            <a:ext cx="2143140" cy="1000132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214282" y="2000240"/>
            <a:ext cx="1643074" cy="107157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Надежда</a:t>
            </a:r>
            <a:endParaRPr lang="ru-RU" sz="2800" dirty="0"/>
          </a:p>
        </p:txBody>
      </p:sp>
      <p:cxnSp>
        <p:nvCxnSpPr>
          <p:cNvPr id="32" name="Прямая соединительная линия 31"/>
          <p:cNvCxnSpPr>
            <a:stCxn id="31" idx="0"/>
            <a:endCxn id="4" idx="2"/>
          </p:cNvCxnSpPr>
          <p:nvPr/>
        </p:nvCxnSpPr>
        <p:spPr>
          <a:xfrm rot="5400000" flipH="1" flipV="1">
            <a:off x="750067" y="1714488"/>
            <a:ext cx="571504" cy="1588"/>
          </a:xfrm>
          <a:prstGeom prst="line">
            <a:avLst/>
          </a:prstGeom>
          <a:ln w="28575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9" grpId="0" animBg="1"/>
      <p:bldP spid="24" grpId="0" animBg="1"/>
      <p:bldP spid="25" grpId="0" animBg="1"/>
      <p:bldP spid="26" grpId="0" animBg="1"/>
      <p:bldP spid="3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8"/>
            <a:ext cx="8229600" cy="1143000"/>
          </a:xfrm>
        </p:spPr>
        <p:txBody>
          <a:bodyPr/>
          <a:lstStyle/>
          <a:p>
            <a:r>
              <a:rPr lang="ru-RU" dirty="0" smtClean="0"/>
              <a:t>Повторяющаяся деталь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00034" y="235743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Лейтмотив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8596" y="4357702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Символ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143372" y="3643314"/>
            <a:ext cx="1000132" cy="928694"/>
          </a:xfrm>
          <a:prstGeom prst="downArrow">
            <a:avLst>
              <a:gd name="adj1" fmla="val 2968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500562" y="1571612"/>
            <a:ext cx="285752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3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14678" y="642918"/>
            <a:ext cx="3214710" cy="10001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Камень</a:t>
            </a:r>
            <a:endParaRPr lang="ru-RU" sz="3200" b="1" dirty="0"/>
          </a:p>
        </p:txBody>
      </p:sp>
      <p:sp>
        <p:nvSpPr>
          <p:cNvPr id="5" name="Овал 4"/>
          <p:cNvSpPr/>
          <p:nvPr/>
        </p:nvSpPr>
        <p:spPr>
          <a:xfrm>
            <a:off x="71406" y="2357430"/>
            <a:ext cx="3857652" cy="1928826"/>
          </a:xfrm>
          <a:prstGeom prst="ellips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Характеристика внутреннего мира героя </a:t>
            </a:r>
            <a:endParaRPr lang="ru-RU" sz="2400" dirty="0"/>
          </a:p>
        </p:txBody>
      </p:sp>
      <p:sp>
        <p:nvSpPr>
          <p:cNvPr id="6" name="Овал 5"/>
          <p:cNvSpPr/>
          <p:nvPr/>
        </p:nvSpPr>
        <p:spPr>
          <a:xfrm>
            <a:off x="5500694" y="3214686"/>
            <a:ext cx="3071834" cy="1571636"/>
          </a:xfrm>
          <a:prstGeom prst="ellips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Образ социальной среды</a:t>
            </a:r>
            <a:endParaRPr lang="ru-RU" sz="2400" dirty="0"/>
          </a:p>
        </p:txBody>
      </p:sp>
      <p:cxnSp>
        <p:nvCxnSpPr>
          <p:cNvPr id="7" name="Прямая со стрелкой 6"/>
          <p:cNvCxnSpPr>
            <a:stCxn id="4" idx="2"/>
            <a:endCxn id="5" idx="7"/>
          </p:cNvCxnSpPr>
          <p:nvPr/>
        </p:nvCxnSpPr>
        <p:spPr>
          <a:xfrm rot="5400000">
            <a:off x="3594651" y="1412518"/>
            <a:ext cx="996850" cy="1457915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4" idx="2"/>
            <a:endCxn id="6" idx="0"/>
          </p:cNvCxnSpPr>
          <p:nvPr/>
        </p:nvCxnSpPr>
        <p:spPr>
          <a:xfrm rot="16200000" flipH="1">
            <a:off x="5143504" y="1321579"/>
            <a:ext cx="1571636" cy="2214578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1928794" y="4714884"/>
            <a:ext cx="4214842" cy="1643074"/>
          </a:xfrm>
          <a:prstGeom prst="ellips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Предметное воплощение идеи</a:t>
            </a:r>
            <a:endParaRPr lang="ru-RU" sz="2400" dirty="0"/>
          </a:p>
        </p:txBody>
      </p:sp>
      <p:cxnSp>
        <p:nvCxnSpPr>
          <p:cNvPr id="10" name="Прямая со стрелкой 9"/>
          <p:cNvCxnSpPr>
            <a:stCxn id="4" idx="2"/>
            <a:endCxn id="9" idx="0"/>
          </p:cNvCxnSpPr>
          <p:nvPr/>
        </p:nvCxnSpPr>
        <p:spPr>
          <a:xfrm rot="5400000">
            <a:off x="2893207" y="2786058"/>
            <a:ext cx="3071834" cy="785818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i="1" dirty="0" smtClean="0"/>
              <a:t>- Скажите, пожалуйста, куда мне отсюда идти?</a:t>
            </a:r>
            <a:r>
              <a:rPr lang="ru-RU" dirty="0" smtClean="0"/>
              <a:t> </a:t>
            </a:r>
          </a:p>
          <a:p>
            <a:r>
              <a:rPr lang="ru-RU" i="1" dirty="0" smtClean="0"/>
              <a:t>- Это во многом зависит от того, куда ты хочешь прийти,- ответил</a:t>
            </a:r>
            <a:r>
              <a:rPr lang="ru-RU" dirty="0" smtClean="0"/>
              <a:t> </a:t>
            </a:r>
          </a:p>
          <a:p>
            <a:r>
              <a:rPr lang="ru-RU" i="1" dirty="0" smtClean="0"/>
              <a:t>Кот.</a:t>
            </a:r>
            <a:r>
              <a:rPr lang="ru-RU" dirty="0" smtClean="0"/>
              <a:t> </a:t>
            </a:r>
          </a:p>
          <a:p>
            <a:r>
              <a:rPr lang="ru-RU" i="1" dirty="0" smtClean="0"/>
              <a:t>- Да мне почти все равно,- начала Алиса.</a:t>
            </a:r>
            <a:r>
              <a:rPr lang="ru-RU" dirty="0" smtClean="0"/>
              <a:t> </a:t>
            </a:r>
          </a:p>
          <a:p>
            <a:r>
              <a:rPr lang="ru-RU" i="1" dirty="0" smtClean="0"/>
              <a:t>- Тогда все равно, куда идти,- сказал Кот.</a:t>
            </a:r>
            <a:r>
              <a:rPr lang="ru-RU" dirty="0" smtClean="0"/>
              <a:t> </a:t>
            </a:r>
          </a:p>
          <a:p>
            <a:r>
              <a:rPr lang="ru-RU" i="1" dirty="0" smtClean="0"/>
              <a:t>- Лишь бы попасть куда-нибудь</a:t>
            </a:r>
            <a:r>
              <a:rPr lang="ru-RU" i="1" dirty="0" smtClean="0"/>
              <a:t>, - </a:t>
            </a:r>
            <a:r>
              <a:rPr lang="ru-RU" i="1" dirty="0" smtClean="0"/>
              <a:t>пояснила Алиса.</a:t>
            </a:r>
            <a:r>
              <a:rPr lang="ru-RU" dirty="0" smtClean="0"/>
              <a:t> </a:t>
            </a:r>
          </a:p>
          <a:p>
            <a:r>
              <a:rPr lang="ru-RU" i="1" dirty="0" smtClean="0"/>
              <a:t>- Не беспокойся, куда-нибудь ты обязательно попадешь,- сказал Кот,-</a:t>
            </a:r>
            <a:r>
              <a:rPr lang="ru-RU" dirty="0" smtClean="0"/>
              <a:t> </a:t>
            </a:r>
          </a:p>
          <a:p>
            <a:r>
              <a:rPr lang="ru-RU" i="1" dirty="0" smtClean="0"/>
              <a:t>конечно, если не остановишься на полпути.</a:t>
            </a:r>
            <a:r>
              <a:rPr lang="ru-RU" dirty="0" smtClean="0"/>
              <a:t> </a:t>
            </a:r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r>
              <a:rPr lang="ru-RU" dirty="0" smtClean="0"/>
              <a:t>Л. </a:t>
            </a:r>
            <a:r>
              <a:rPr lang="ru-RU" dirty="0" err="1" smtClean="0"/>
              <a:t>Кэролл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Логика исследовательской деятельности: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70916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– </a:t>
            </a:r>
            <a:r>
              <a:rPr lang="ru-RU" i="1" dirty="0" smtClean="0"/>
              <a:t>Будьте любезны, в каком направлении мне идти? </a:t>
            </a:r>
            <a:r>
              <a:rPr lang="ru-RU" dirty="0" smtClean="0"/>
              <a:t>– спросила Алиса.</a:t>
            </a:r>
          </a:p>
          <a:p>
            <a:pPr>
              <a:buNone/>
            </a:pPr>
            <a:r>
              <a:rPr lang="ru-RU" dirty="0" smtClean="0"/>
              <a:t>– </a:t>
            </a:r>
            <a:r>
              <a:rPr lang="ru-RU" i="1" dirty="0" smtClean="0"/>
              <a:t>В известном тебе,</a:t>
            </a:r>
            <a:r>
              <a:rPr lang="ru-RU" dirty="0" smtClean="0"/>
              <a:t> - ответил кот.</a:t>
            </a:r>
          </a:p>
          <a:p>
            <a:pPr>
              <a:buNone/>
            </a:pPr>
            <a:r>
              <a:rPr lang="ru-RU" dirty="0" smtClean="0"/>
              <a:t>– </a:t>
            </a:r>
            <a:r>
              <a:rPr lang="ru-RU" i="1" dirty="0" smtClean="0"/>
              <a:t>Оно мне не известно.</a:t>
            </a:r>
          </a:p>
          <a:p>
            <a:pPr>
              <a:buNone/>
            </a:pPr>
            <a:r>
              <a:rPr lang="ru-RU" dirty="0" smtClean="0"/>
              <a:t>– </a:t>
            </a:r>
            <a:r>
              <a:rPr lang="ru-RU" i="1" dirty="0" smtClean="0"/>
              <a:t>Значит, в неизвестном. Во всяком случае известно, что в известное время ты окажешься там или тут</a:t>
            </a:r>
            <a:r>
              <a:rPr lang="ru-RU" dirty="0" smtClean="0"/>
              <a:t>…</a:t>
            </a:r>
          </a:p>
          <a:p>
            <a:pPr>
              <a:buNone/>
            </a:pPr>
            <a:r>
              <a:rPr lang="ru-RU" dirty="0" smtClean="0"/>
              <a:t>					</a:t>
            </a:r>
            <a:r>
              <a:rPr lang="ru-RU" i="1" dirty="0" smtClean="0"/>
              <a:t>Л. </a:t>
            </a:r>
            <a:r>
              <a:rPr lang="ru-RU" i="1" dirty="0" err="1" smtClean="0"/>
              <a:t>Кэролл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10715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Определение функции образа камня в романе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Ф.М</a:t>
            </a:r>
            <a:r>
              <a:rPr lang="ru-RU" dirty="0" smtClean="0"/>
              <a:t>. Достоевского «Преступление и наказание»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3000372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Задачи работы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28596" y="4297346"/>
            <a:ext cx="8229600" cy="1917736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65151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+mj-lt"/>
              <a:buAutoNum type="arabicPeriod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Выделение эпизодов, где встречается образ камня;</a:t>
            </a:r>
          </a:p>
          <a:p>
            <a:pPr marL="65151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+mj-lt"/>
              <a:buAutoNum type="arabicPeriod"/>
              <a:tabLst/>
              <a:defRPr/>
            </a:pPr>
            <a:r>
              <a:rPr lang="ru-RU" sz="2800" dirty="0" smtClean="0"/>
              <a:t>Анализ этих эпизодов;</a:t>
            </a:r>
          </a:p>
          <a:p>
            <a:pPr marL="65151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+mj-lt"/>
              <a:buAutoNum type="arabicPeriod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Систематизация полученных результатов в ходе анализа эпизодов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kala_clip_image014_0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500570"/>
            <a:ext cx="8215370" cy="2000264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Камень в образной структуре романа Ф.М. Достоевского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md.spb.ru/image/Spb_dost2.jpg"/>
          <p:cNvPicPr>
            <a:picLocks noChangeAspect="1" noChangeArrowheads="1"/>
          </p:cNvPicPr>
          <p:nvPr/>
        </p:nvPicPr>
        <p:blipFill>
          <a:blip r:embed="rId2" r:link="rId3"/>
          <a:srcRect r="64"/>
          <a:stretch>
            <a:fillRect/>
          </a:stretch>
        </p:blipFill>
        <p:spPr bwMode="auto">
          <a:xfrm>
            <a:off x="166689" y="142876"/>
            <a:ext cx="8477277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148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«Камень на Вознесенском проспекте»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3"/>
            <a:ext cx="8786874" cy="6555641"/>
          </a:xfrm>
          <a:prstGeom prst="rect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«Оглядевшись еще раз, он уже засунул руку в карман, как вдруг у самой наружной стены;…заметил он </a:t>
            </a:r>
            <a:r>
              <a:rPr lang="ru-RU" sz="2800" b="1" i="1" dirty="0" smtClean="0"/>
              <a:t>большой неотесанный камень</a:t>
            </a:r>
            <a:r>
              <a:rPr lang="ru-RU" sz="2800" dirty="0" smtClean="0"/>
              <a:t> примерно, может быть, пуда в полтора весу, прилегавший прямо к </a:t>
            </a:r>
            <a:r>
              <a:rPr lang="ru-RU" sz="2800" b="1" i="1" dirty="0" smtClean="0"/>
              <a:t>каменной</a:t>
            </a:r>
            <a:r>
              <a:rPr lang="ru-RU" sz="2800" dirty="0" smtClean="0"/>
              <a:t> уличной стене… </a:t>
            </a:r>
          </a:p>
          <a:p>
            <a:pPr algn="just"/>
            <a:r>
              <a:rPr lang="ru-RU" sz="2800" dirty="0" smtClean="0"/>
              <a:t>Он нагнулся к </a:t>
            </a:r>
            <a:r>
              <a:rPr lang="ru-RU" sz="2800" b="1" i="1" dirty="0" smtClean="0"/>
              <a:t>камню</a:t>
            </a:r>
            <a:r>
              <a:rPr lang="ru-RU" sz="2800" dirty="0" smtClean="0"/>
              <a:t>, схватился за верхушку его крепко, обеими руками, собрал все сои силы и перевернул </a:t>
            </a:r>
            <a:r>
              <a:rPr lang="ru-RU" sz="2800" b="1" i="1" dirty="0" smtClean="0"/>
              <a:t>камень</a:t>
            </a:r>
            <a:r>
              <a:rPr lang="ru-RU" sz="2800" dirty="0" smtClean="0"/>
              <a:t>. Под камнем образовалось небольшое углубление; тотчас же стал бросать в него все из кармана. Кошелек пришелся на самый верх, и все-таки в углублении оставалось еще место. Затем он снова схватился за </a:t>
            </a:r>
            <a:r>
              <a:rPr lang="ru-RU" sz="2800" b="1" i="1" dirty="0" smtClean="0"/>
              <a:t>камень</a:t>
            </a:r>
            <a:r>
              <a:rPr lang="ru-RU" sz="2800" dirty="0" smtClean="0"/>
              <a:t>, одним оборотом перевернул его на прежнюю сторону, и он как раз пришелся в свое прежнее место, разве немного чуть-чуть казался повыше».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мусич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08544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4698" y="5429264"/>
            <a:ext cx="5086392" cy="1143000"/>
          </a:xfr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/>
              <a:t>Сон Раскольникова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740048"/>
            <a:ext cx="864399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«Страшный сон приснился Раскольникову. Приснилось ему его детство, еще в их городке… В нескольких шагах от последнего городского огорода стоит </a:t>
            </a:r>
            <a:r>
              <a:rPr lang="ru-RU" sz="2800" b="1" i="1" dirty="0" smtClean="0"/>
              <a:t>кабак</a:t>
            </a:r>
            <a:r>
              <a:rPr lang="ru-RU" sz="2800" dirty="0" smtClean="0"/>
              <a:t>, большой кабак, всегда производивший на него </a:t>
            </a:r>
            <a:r>
              <a:rPr lang="ru-RU" sz="2800" dirty="0" smtClean="0"/>
              <a:t>неприятнейшее </a:t>
            </a:r>
            <a:r>
              <a:rPr lang="ru-RU" sz="2800" dirty="0" smtClean="0"/>
              <a:t>впечатление и даже </a:t>
            </a:r>
            <a:r>
              <a:rPr lang="ru-RU" sz="2800" b="1" i="1" dirty="0" smtClean="0"/>
              <a:t>страх,</a:t>
            </a:r>
            <a:r>
              <a:rPr lang="ru-RU" sz="2800" dirty="0" smtClean="0"/>
              <a:t> когда он проходил мимо его, гуляя с отцом…. Среди кладбища </a:t>
            </a:r>
            <a:r>
              <a:rPr lang="ru-RU" sz="2800" b="1" i="1" dirty="0" smtClean="0"/>
              <a:t>каменная церковь</a:t>
            </a:r>
            <a:r>
              <a:rPr lang="ru-RU" sz="2800" dirty="0" smtClean="0"/>
              <a:t>, с зеленым куполом, в которую он раза два в год ходил с отцом и матерью к обедне, …. </a:t>
            </a:r>
            <a:r>
              <a:rPr lang="ru-RU" sz="2800" b="1" i="1" dirty="0" smtClean="0"/>
              <a:t>Он любил эту</a:t>
            </a:r>
            <a:r>
              <a:rPr lang="ru-RU" sz="2800" dirty="0" smtClean="0"/>
              <a:t> </a:t>
            </a:r>
            <a:r>
              <a:rPr lang="ru-RU" sz="2800" b="1" i="1" dirty="0" smtClean="0"/>
              <a:t>церковь</a:t>
            </a:r>
            <a:r>
              <a:rPr lang="ru-RU" sz="2800" dirty="0" smtClean="0"/>
              <a:t> и старинные в ней образа, большею частью без окладов, и старого священника с дрожащею головой…»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135</TotalTime>
  <Words>642</Words>
  <Application>Microsoft Office PowerPoint</Application>
  <PresentationFormat>Экран (4:3)</PresentationFormat>
  <Paragraphs>75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Апекс</vt:lpstr>
      <vt:lpstr>Мастер-класс</vt:lpstr>
      <vt:lpstr>Образ камня в романе Ф.М.Достоевского  «Преступление и наказание»</vt:lpstr>
      <vt:lpstr>Логика исследовательской деятельности:</vt:lpstr>
      <vt:lpstr>Цель работы</vt:lpstr>
      <vt:lpstr>Камень в образной структуре романа Ф.М. Достоевского</vt:lpstr>
      <vt:lpstr>«Камень на Вознесенском проспекте»</vt:lpstr>
      <vt:lpstr>Слайд 7</vt:lpstr>
      <vt:lpstr>Сон Раскольникова</vt:lpstr>
      <vt:lpstr>Слайд 9</vt:lpstr>
      <vt:lpstr>Слайд 10</vt:lpstr>
      <vt:lpstr>Чтение Соней притчи о воскрешении Лазаря</vt:lpstr>
      <vt:lpstr>Слайд 12</vt:lpstr>
      <vt:lpstr>Слайд 13</vt:lpstr>
      <vt:lpstr>Камень в семантике  собственных имен</vt:lpstr>
      <vt:lpstr>Порфирий Петрович</vt:lpstr>
      <vt:lpstr>Слайд 16</vt:lpstr>
      <vt:lpstr>Слайд 17</vt:lpstr>
      <vt:lpstr>Петр Петрович Лужин</vt:lpstr>
      <vt:lpstr>Санкт-Петербург</vt:lpstr>
      <vt:lpstr>Слайд 20</vt:lpstr>
      <vt:lpstr>Повторяющаяся деталь</vt:lpstr>
      <vt:lpstr>Слайд 22</vt:lpstr>
      <vt:lpstr>Слайд 23</vt:lpstr>
    </vt:vector>
  </TitlesOfParts>
  <Company>СОШ №3 с. Кёнделен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</dc:title>
  <dc:creator>Биолог</dc:creator>
  <cp:lastModifiedBy>Биолог</cp:lastModifiedBy>
  <cp:revision>17</cp:revision>
  <dcterms:created xsi:type="dcterms:W3CDTF">2010-04-07T17:47:10Z</dcterms:created>
  <dcterms:modified xsi:type="dcterms:W3CDTF">2010-04-07T20:05:15Z</dcterms:modified>
</cp:coreProperties>
</file>